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7"/>
  </p:handoutMasterIdLst>
  <p:sldIdLst>
    <p:sldId id="258" r:id="rId2"/>
    <p:sldId id="260" r:id="rId3"/>
    <p:sldId id="259"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9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38"/>
    <p:restoredTop sz="97371"/>
  </p:normalViewPr>
  <p:slideViewPr>
    <p:cSldViewPr snapToGrid="0" snapToObjects="1">
      <p:cViewPr varScale="1">
        <p:scale>
          <a:sx n="162" d="100"/>
          <a:sy n="162" d="100"/>
        </p:scale>
        <p:origin x="232"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BC4421-4C42-A24D-88A3-5F2EC154E4FF}" type="datetimeFigureOut">
              <a:rPr lang="en-US" smtClean="0"/>
              <a:t>11/9/17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D66A80-F775-1F45-B0FD-58DF124B516B}" type="slidenum">
              <a:rPr lang="en-US" smtClean="0"/>
              <a:t>‹#›</a:t>
            </a:fld>
            <a:endParaRPr lang="en-US"/>
          </a:p>
        </p:txBody>
      </p:sp>
    </p:spTree>
    <p:extLst>
      <p:ext uri="{BB962C8B-B14F-4D97-AF65-F5344CB8AC3E}">
        <p14:creationId xmlns:p14="http://schemas.microsoft.com/office/powerpoint/2010/main" val="13651031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043BF3-3E6D-B24E-8CF5-F0CA0DD6B395}"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145304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43BF3-3E6D-B24E-8CF5-F0CA0DD6B395}"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177078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43BF3-3E6D-B24E-8CF5-F0CA0DD6B395}"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171442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43BF3-3E6D-B24E-8CF5-F0CA0DD6B395}"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69842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43BF3-3E6D-B24E-8CF5-F0CA0DD6B395}"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2290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043BF3-3E6D-B24E-8CF5-F0CA0DD6B395}" type="datetimeFigureOut">
              <a:rPr lang="en-US" smtClean="0"/>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203661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43BF3-3E6D-B24E-8CF5-F0CA0DD6B395}" type="datetimeFigureOut">
              <a:rPr lang="en-US" smtClean="0"/>
              <a:t>11/9/17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65386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43BF3-3E6D-B24E-8CF5-F0CA0DD6B395}" type="datetimeFigureOut">
              <a:rPr lang="en-US" smtClean="0"/>
              <a:t>11/9/17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87479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43BF3-3E6D-B24E-8CF5-F0CA0DD6B395}" type="datetimeFigureOut">
              <a:rPr lang="en-US" smtClean="0"/>
              <a:t>11/9/17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103977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43BF3-3E6D-B24E-8CF5-F0CA0DD6B395}" type="datetimeFigureOut">
              <a:rPr lang="en-US" smtClean="0"/>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148602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43BF3-3E6D-B24E-8CF5-F0CA0DD6B395}" type="datetimeFigureOut">
              <a:rPr lang="en-US" smtClean="0"/>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CA778-68A6-3D4E-B5EB-D3B2A7EA2FC6}" type="slidenum">
              <a:rPr lang="en-US" smtClean="0"/>
              <a:t>‹#›</a:t>
            </a:fld>
            <a:endParaRPr lang="en-US"/>
          </a:p>
        </p:txBody>
      </p:sp>
    </p:spTree>
    <p:extLst>
      <p:ext uri="{BB962C8B-B14F-4D97-AF65-F5344CB8AC3E}">
        <p14:creationId xmlns:p14="http://schemas.microsoft.com/office/powerpoint/2010/main" val="3705197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43BF3-3E6D-B24E-8CF5-F0CA0DD6B395}" type="datetimeFigureOut">
              <a:rPr lang="en-US" smtClean="0"/>
              <a:t>11/9/17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CA778-68A6-3D4E-B5EB-D3B2A7EA2FC6}" type="slidenum">
              <a:rPr lang="en-US" smtClean="0"/>
              <a:t>‹#›</a:t>
            </a:fld>
            <a:endParaRPr lang="en-US"/>
          </a:p>
        </p:txBody>
      </p:sp>
    </p:spTree>
    <p:extLst>
      <p:ext uri="{BB962C8B-B14F-4D97-AF65-F5344CB8AC3E}">
        <p14:creationId xmlns:p14="http://schemas.microsoft.com/office/powerpoint/2010/main" val="1148256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2258568"/>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lumMod val="20000"/>
                  <a:lumOff val="80000"/>
                </a:schemeClr>
              </a:solidFill>
            </a:endParaRPr>
          </a:p>
        </p:txBody>
      </p:sp>
      <p:sp>
        <p:nvSpPr>
          <p:cNvPr id="4" name="Rectangle 3"/>
          <p:cNvSpPr/>
          <p:nvPr/>
        </p:nvSpPr>
        <p:spPr>
          <a:xfrm>
            <a:off x="0" y="1623553"/>
            <a:ext cx="12192000" cy="702033"/>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1523999" y="3935397"/>
            <a:ext cx="9144000" cy="3828459"/>
          </a:xfrm>
        </p:spPr>
        <p:txBody>
          <a:bodyPr>
            <a:normAutofit fontScale="90000"/>
          </a:bodyPr>
          <a:lstStyle/>
          <a:p>
            <a:r>
              <a:rPr lang="en-US" sz="8900" b="1" dirty="0" smtClean="0">
                <a:solidFill>
                  <a:srgbClr val="002060"/>
                </a:solidFill>
              </a:rPr>
              <a:t>Virginia Reinhardt Elementary</a:t>
            </a:r>
            <a:r>
              <a:rPr lang="en-US" dirty="0" smtClean="0">
                <a:solidFill>
                  <a:srgbClr val="002060"/>
                </a:solidFill>
              </a:rPr>
              <a:t/>
            </a:r>
            <a:br>
              <a:rPr lang="en-US" dirty="0" smtClean="0">
                <a:solidFill>
                  <a:srgbClr val="002060"/>
                </a:solidFill>
              </a:rPr>
            </a:br>
            <a:r>
              <a:rPr lang="en-US" b="1" i="1" dirty="0" smtClean="0">
                <a:solidFill>
                  <a:schemeClr val="accent2"/>
                </a:solidFill>
              </a:rPr>
              <a:t>Exploratory Options</a:t>
            </a:r>
            <a:r>
              <a:rPr lang="en-US" dirty="0" smtClean="0">
                <a:solidFill>
                  <a:srgbClr val="002060"/>
                </a:solidFill>
              </a:rPr>
              <a:t/>
            </a:r>
            <a:br>
              <a:rPr lang="en-US" dirty="0" smtClean="0">
                <a:solidFill>
                  <a:srgbClr val="002060"/>
                </a:solidFill>
              </a:rPr>
            </a:br>
            <a:r>
              <a:rPr lang="en-US" b="1" i="1" dirty="0" smtClean="0">
                <a:solidFill>
                  <a:schemeClr val="accent2"/>
                </a:solidFill>
              </a:rPr>
              <a:t>Renovation vs Rebuild</a:t>
            </a:r>
            <a:r>
              <a:rPr lang="en-US" b="1" dirty="0" smtClean="0">
                <a:solidFill>
                  <a:schemeClr val="accent2"/>
                </a:solidFill>
              </a:rPr>
              <a:t/>
            </a:r>
            <a:br>
              <a:rPr lang="en-US" b="1" dirty="0" smtClean="0">
                <a:solidFill>
                  <a:schemeClr val="accent2"/>
                </a:solidFill>
              </a:rPr>
            </a:br>
            <a:r>
              <a:rPr lang="en-US" b="1" dirty="0">
                <a:solidFill>
                  <a:schemeClr val="accent2"/>
                </a:solidFill>
              </a:rPr>
              <a:t/>
            </a:r>
            <a:br>
              <a:rPr lang="en-US" b="1" dirty="0">
                <a:solidFill>
                  <a:schemeClr val="accent2"/>
                </a:solidFill>
              </a:rPr>
            </a:br>
            <a:endParaRPr lang="en-US" b="1" dirty="0">
              <a:solidFill>
                <a:schemeClr val="accent2"/>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709" y="374904"/>
            <a:ext cx="3450581" cy="2066036"/>
          </a:xfrm>
          <a:prstGeom prst="rect">
            <a:avLst/>
          </a:prstGeom>
        </p:spPr>
      </p:pic>
    </p:spTree>
    <p:extLst>
      <p:ext uri="{BB962C8B-B14F-4D97-AF65-F5344CB8AC3E}">
        <p14:creationId xmlns:p14="http://schemas.microsoft.com/office/powerpoint/2010/main" val="1350910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0"/>
            <a:ext cx="12192001" cy="2258568"/>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lumMod val="20000"/>
                  <a:lumOff val="80000"/>
                </a:schemeClr>
              </a:solidFill>
            </a:endParaRPr>
          </a:p>
        </p:txBody>
      </p:sp>
      <p:sp>
        <p:nvSpPr>
          <p:cNvPr id="4" name="Rectangle 3"/>
          <p:cNvSpPr/>
          <p:nvPr/>
        </p:nvSpPr>
        <p:spPr>
          <a:xfrm>
            <a:off x="0" y="1794705"/>
            <a:ext cx="12192000" cy="702033"/>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224547" y="2524145"/>
            <a:ext cx="9144000" cy="530352"/>
          </a:xfrm>
        </p:spPr>
        <p:txBody>
          <a:bodyPr>
            <a:normAutofit fontScale="90000"/>
          </a:bodyPr>
          <a:lstStyle/>
          <a:p>
            <a:pPr algn="ctr"/>
            <a:r>
              <a:rPr lang="en-US" sz="8900" b="1" dirty="0" smtClean="0">
                <a:solidFill>
                  <a:srgbClr val="002060"/>
                </a:solidFill>
              </a:rPr>
              <a:t>Bond Election Order</a:t>
            </a:r>
            <a:r>
              <a:rPr lang="en-US" dirty="0" smtClean="0"/>
              <a:t/>
            </a:r>
            <a:br>
              <a:rPr lang="en-US" dirty="0" smtClean="0"/>
            </a:br>
            <a:r>
              <a:rPr lang="en-US" dirty="0"/>
              <a:t/>
            </a:r>
            <a:br>
              <a:rPr lang="en-US" dirty="0"/>
            </a:b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094" y="1502121"/>
            <a:ext cx="2149812" cy="12872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4240" y="5862413"/>
            <a:ext cx="961675" cy="799633"/>
          </a:xfrm>
          <a:prstGeom prst="rect">
            <a:avLst/>
          </a:prstGeom>
        </p:spPr>
      </p:pic>
      <p:sp>
        <p:nvSpPr>
          <p:cNvPr id="5" name="TextBox 4"/>
          <p:cNvSpPr txBox="1"/>
          <p:nvPr/>
        </p:nvSpPr>
        <p:spPr>
          <a:xfrm>
            <a:off x="694944" y="2789321"/>
            <a:ext cx="8673603" cy="3970318"/>
          </a:xfrm>
          <a:prstGeom prst="rect">
            <a:avLst/>
          </a:prstGeom>
          <a:noFill/>
        </p:spPr>
        <p:txBody>
          <a:bodyPr wrap="square" rtlCol="0">
            <a:spAutoFit/>
          </a:bodyPr>
          <a:lstStyle/>
          <a:p>
            <a:r>
              <a:rPr lang="en-US"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“SHALL the Board of Trustees of the Rockwall Independent School District in Rockwall, Kaufman and Collin Counties, Texas be authorized to issue bonds of the District in the principal amount of $256,820,000 </a:t>
            </a:r>
            <a:r>
              <a:rPr lang="en-US" u="sng"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for the construction</a:t>
            </a:r>
            <a:r>
              <a:rPr lang="en-US"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u="sng"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renovation</a:t>
            </a:r>
            <a:r>
              <a:rPr lang="en-US"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u="sng"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demolition</a:t>
            </a:r>
            <a:r>
              <a:rPr lang="en-US"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u="sng"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acquisition</a:t>
            </a:r>
            <a:r>
              <a:rPr lang="en-US" smtClean="0">
                <a:solidFill>
                  <a:schemeClr val="accent1">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and equipment of school buildings in the District, the purchase of necessary sites for school buildings and the purchase of new school buses; </a:t>
            </a:r>
            <a:r>
              <a:rPr lang="en-US" smtClean="0">
                <a:solidFill>
                  <a:schemeClr val="accent1">
                    <a:lumMod val="50000"/>
                  </a:schemeClr>
                </a:solidFill>
              </a:rPr>
              <a:t>and shall there be pledged and levied, assessed and collected annually ad valorem taxes on all taxable property in the District sufficient, without limit as to rate or amount, to pay the principal of and interest on said bonds and the costs of any credit agreements executed in connection with the bonds; said bonds to mature serially or otherwise not more than thirty (30) years from their date, to be issued in one or more series at any price or prices, and to bear interest at such rate or rates (fixed, floating, variable or otherwise and not to exceed the maximum rate permitted by law at the time of issuance of the bonds) as in its discretion the Board of Trustees shall determine?”</a:t>
            </a:r>
          </a:p>
          <a:p>
            <a:endParaRPr lang="en-US" dirty="0"/>
          </a:p>
        </p:txBody>
      </p:sp>
    </p:spTree>
    <p:extLst>
      <p:ext uri="{BB962C8B-B14F-4D97-AF65-F5344CB8AC3E}">
        <p14:creationId xmlns:p14="http://schemas.microsoft.com/office/powerpoint/2010/main" val="161727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0"/>
            <a:ext cx="12192001" cy="2258568"/>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lumMod val="20000"/>
                  <a:lumOff val="80000"/>
                </a:schemeClr>
              </a:solidFill>
            </a:endParaRPr>
          </a:p>
        </p:txBody>
      </p:sp>
      <p:sp>
        <p:nvSpPr>
          <p:cNvPr id="4" name="Rectangle 3"/>
          <p:cNvSpPr/>
          <p:nvPr/>
        </p:nvSpPr>
        <p:spPr>
          <a:xfrm>
            <a:off x="0" y="1794705"/>
            <a:ext cx="12192000" cy="702033"/>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123963" y="2294018"/>
            <a:ext cx="9144000" cy="530352"/>
          </a:xfrm>
        </p:spPr>
        <p:txBody>
          <a:bodyPr>
            <a:normAutofit fontScale="90000"/>
          </a:bodyPr>
          <a:lstStyle/>
          <a:p>
            <a:pPr algn="ctr"/>
            <a:r>
              <a:rPr lang="en-US" sz="8900" b="1" dirty="0" smtClean="0">
                <a:solidFill>
                  <a:srgbClr val="002060"/>
                </a:solidFill>
              </a:rPr>
              <a:t>Construction Budget</a:t>
            </a:r>
            <a:r>
              <a:rPr lang="en-US" dirty="0" smtClean="0"/>
              <a:t/>
            </a:r>
            <a:br>
              <a:rPr lang="en-US" dirty="0" smtClean="0"/>
            </a:br>
            <a:r>
              <a:rPr lang="en-US" dirty="0"/>
              <a:t/>
            </a:r>
            <a:br>
              <a:rPr lang="en-US" dirty="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84376101"/>
              </p:ext>
            </p:extLst>
          </p:nvPr>
        </p:nvGraphicFramePr>
        <p:xfrm>
          <a:off x="348360" y="1228754"/>
          <a:ext cx="10402824" cy="4937760"/>
        </p:xfrm>
        <a:graphic>
          <a:graphicData uri="http://schemas.openxmlformats.org/drawingml/2006/table">
            <a:tbl>
              <a:tblPr firstRow="1" bandRow="1">
                <a:tableStyleId>{21E4AEA4-8DFA-4A89-87EB-49C32662AFE0}</a:tableStyleId>
              </a:tblPr>
              <a:tblGrid>
                <a:gridCol w="3442100">
                  <a:extLst>
                    <a:ext uri="{9D8B030D-6E8A-4147-A177-3AD203B41FA5}">
                      <a16:colId xmlns:a16="http://schemas.microsoft.com/office/drawing/2014/main" xmlns="" val="20000"/>
                    </a:ext>
                  </a:extLst>
                </a:gridCol>
                <a:gridCol w="1372675">
                  <a:extLst>
                    <a:ext uri="{9D8B030D-6E8A-4147-A177-3AD203B41FA5}">
                      <a16:colId xmlns:a16="http://schemas.microsoft.com/office/drawing/2014/main" xmlns="" val="20001"/>
                    </a:ext>
                  </a:extLst>
                </a:gridCol>
                <a:gridCol w="1956791">
                  <a:extLst>
                    <a:ext uri="{9D8B030D-6E8A-4147-A177-3AD203B41FA5}">
                      <a16:colId xmlns:a16="http://schemas.microsoft.com/office/drawing/2014/main" xmlns="" val="20002"/>
                    </a:ext>
                  </a:extLst>
                </a:gridCol>
                <a:gridCol w="3631258">
                  <a:extLst>
                    <a:ext uri="{9D8B030D-6E8A-4147-A177-3AD203B41FA5}">
                      <a16:colId xmlns:a16="http://schemas.microsoft.com/office/drawing/2014/main" xmlns="" val="20003"/>
                    </a:ext>
                  </a:extLst>
                </a:gridCol>
              </a:tblGrid>
              <a:tr h="903874">
                <a:tc>
                  <a:txBody>
                    <a:bodyPr/>
                    <a:lstStyle/>
                    <a:p>
                      <a:pPr algn="ctr"/>
                      <a:r>
                        <a:rPr lang="en-US" dirty="0" smtClean="0"/>
                        <a:t>Reinhardt ES</a:t>
                      </a:r>
                      <a:endParaRPr lang="en-US" dirty="0"/>
                    </a:p>
                  </a:txBody>
                  <a:tcPr/>
                </a:tc>
                <a:tc>
                  <a:txBody>
                    <a:bodyPr/>
                    <a:lstStyle/>
                    <a:p>
                      <a:pPr algn="ctr"/>
                      <a:r>
                        <a:rPr lang="en-US" dirty="0" smtClean="0"/>
                        <a:t>2015</a:t>
                      </a:r>
                      <a:r>
                        <a:rPr lang="en-US" baseline="0" dirty="0" smtClean="0"/>
                        <a:t> Bond Plan</a:t>
                      </a:r>
                      <a:endParaRPr lang="en-US" dirty="0"/>
                    </a:p>
                  </a:txBody>
                  <a:tcPr/>
                </a:tc>
                <a:tc>
                  <a:txBody>
                    <a:bodyPr/>
                    <a:lstStyle/>
                    <a:p>
                      <a:pPr algn="ctr"/>
                      <a:r>
                        <a:rPr lang="en-US" dirty="0" smtClean="0"/>
                        <a:t>2017 RES Renovation While Occupied</a:t>
                      </a:r>
                      <a:endParaRPr lang="en-US" dirty="0"/>
                    </a:p>
                  </a:txBody>
                  <a:tcPr/>
                </a:tc>
                <a:tc>
                  <a:txBody>
                    <a:bodyPr/>
                    <a:lstStyle/>
                    <a:p>
                      <a:pPr algn="ctr"/>
                      <a:r>
                        <a:rPr lang="en-US" dirty="0" smtClean="0"/>
                        <a:t>New Elementary Utilizing Former Dobbs ES Facility as Temp RES</a:t>
                      </a:r>
                      <a:endParaRPr lang="en-US" dirty="0"/>
                    </a:p>
                  </a:txBody>
                  <a:tcPr/>
                </a:tc>
                <a:extLst>
                  <a:ext uri="{0D108BD9-81ED-4DB2-BD59-A6C34878D82A}">
                    <a16:rowId xmlns:a16="http://schemas.microsoft.com/office/drawing/2014/main" xmlns="" val="10000"/>
                  </a:ext>
                </a:extLst>
              </a:tr>
              <a:tr h="361550">
                <a:tc>
                  <a:txBody>
                    <a:bodyPr/>
                    <a:lstStyle/>
                    <a:p>
                      <a:r>
                        <a:rPr lang="en-US" dirty="0" smtClean="0"/>
                        <a:t>Construction Time</a:t>
                      </a:r>
                    </a:p>
                  </a:txBody>
                  <a:tcPr/>
                </a:tc>
                <a:tc>
                  <a:txBody>
                    <a:bodyPr/>
                    <a:lstStyle/>
                    <a:p>
                      <a:endParaRPr lang="en-US"/>
                    </a:p>
                  </a:txBody>
                  <a:tcPr/>
                </a:tc>
                <a:tc>
                  <a:txBody>
                    <a:bodyPr/>
                    <a:lstStyle/>
                    <a:p>
                      <a:pPr algn="r"/>
                      <a:r>
                        <a:rPr lang="en-US" dirty="0" smtClean="0"/>
                        <a:t>18 Months</a:t>
                      </a:r>
                      <a:endParaRPr lang="en-US" dirty="0"/>
                    </a:p>
                  </a:txBody>
                  <a:tcPr/>
                </a:tc>
                <a:tc>
                  <a:txBody>
                    <a:bodyPr/>
                    <a:lstStyle/>
                    <a:p>
                      <a:pPr algn="r"/>
                      <a:r>
                        <a:rPr lang="en-US" dirty="0" smtClean="0"/>
                        <a:t>14 Months</a:t>
                      </a:r>
                      <a:endParaRPr lang="en-US" dirty="0"/>
                    </a:p>
                  </a:txBody>
                  <a:tcPr/>
                </a:tc>
                <a:extLst>
                  <a:ext uri="{0D108BD9-81ED-4DB2-BD59-A6C34878D82A}">
                    <a16:rowId xmlns:a16="http://schemas.microsoft.com/office/drawing/2014/main" xmlns="" val="10001"/>
                  </a:ext>
                </a:extLst>
              </a:tr>
              <a:tr h="632712">
                <a:tc>
                  <a:txBody>
                    <a:bodyPr/>
                    <a:lstStyle/>
                    <a:p>
                      <a:r>
                        <a:rPr lang="en-US" dirty="0" smtClean="0"/>
                        <a:t>Selective Demolition or entire site or RES</a:t>
                      </a:r>
                      <a:endParaRPr lang="en-US" dirty="0"/>
                    </a:p>
                  </a:txBody>
                  <a:tcPr/>
                </a:tc>
                <a:tc>
                  <a:txBody>
                    <a:bodyPr/>
                    <a:lstStyle/>
                    <a:p>
                      <a:endParaRPr lang="en-US"/>
                    </a:p>
                  </a:txBody>
                  <a:tcPr/>
                </a:tc>
                <a:tc>
                  <a:txBody>
                    <a:bodyPr/>
                    <a:lstStyle/>
                    <a:p>
                      <a:pPr algn="r"/>
                      <a:r>
                        <a:rPr lang="en-US" dirty="0" smtClean="0"/>
                        <a:t>$35,000</a:t>
                      </a:r>
                      <a:endParaRPr lang="en-US" dirty="0"/>
                    </a:p>
                  </a:txBody>
                  <a:tcPr/>
                </a:tc>
                <a:tc>
                  <a:txBody>
                    <a:bodyPr/>
                    <a:lstStyle/>
                    <a:p>
                      <a:pPr algn="r"/>
                      <a:r>
                        <a:rPr lang="en-US" dirty="0" smtClean="0"/>
                        <a:t>$250,000</a:t>
                      </a:r>
                      <a:endParaRPr lang="en-US" dirty="0"/>
                    </a:p>
                  </a:txBody>
                  <a:tcPr/>
                </a:tc>
                <a:extLst>
                  <a:ext uri="{0D108BD9-81ED-4DB2-BD59-A6C34878D82A}">
                    <a16:rowId xmlns:a16="http://schemas.microsoft.com/office/drawing/2014/main" xmlns="" val="10002"/>
                  </a:ext>
                </a:extLst>
              </a:tr>
              <a:tr h="632712">
                <a:tc>
                  <a:txBody>
                    <a:bodyPr/>
                    <a:lstStyle/>
                    <a:p>
                      <a:r>
                        <a:rPr lang="en-US" dirty="0" smtClean="0"/>
                        <a:t>*Addition/Renovation</a:t>
                      </a:r>
                      <a:r>
                        <a:rPr lang="en-US" baseline="0" dirty="0" smtClean="0"/>
                        <a:t> to RES 44,700sf</a:t>
                      </a:r>
                      <a:endParaRPr lang="en-US" dirty="0"/>
                    </a:p>
                  </a:txBody>
                  <a:tcPr/>
                </a:tc>
                <a:tc>
                  <a:txBody>
                    <a:bodyPr/>
                    <a:lstStyle/>
                    <a:p>
                      <a:endParaRPr lang="en-US" dirty="0"/>
                    </a:p>
                  </a:txBody>
                  <a:tcPr/>
                </a:tc>
                <a:tc>
                  <a:txBody>
                    <a:bodyPr/>
                    <a:lstStyle/>
                    <a:p>
                      <a:pPr algn="r"/>
                      <a:r>
                        <a:rPr lang="en-US" dirty="0" smtClean="0"/>
                        <a:t>$18,879,250</a:t>
                      </a:r>
                      <a:endParaRPr lang="en-US" dirty="0"/>
                    </a:p>
                  </a:txBody>
                  <a:tcPr/>
                </a:tc>
                <a:tc>
                  <a:txBody>
                    <a:bodyPr/>
                    <a:lstStyle/>
                    <a:p>
                      <a:pPr algn="r"/>
                      <a:r>
                        <a:rPr lang="en-US" dirty="0" smtClean="0"/>
                        <a:t>$0</a:t>
                      </a:r>
                      <a:endParaRPr lang="en-US" dirty="0"/>
                    </a:p>
                  </a:txBody>
                  <a:tcPr/>
                </a:tc>
                <a:extLst>
                  <a:ext uri="{0D108BD9-81ED-4DB2-BD59-A6C34878D82A}">
                    <a16:rowId xmlns:a16="http://schemas.microsoft.com/office/drawing/2014/main" xmlns="" val="10003"/>
                  </a:ext>
                </a:extLst>
              </a:tr>
              <a:tr h="361550">
                <a:tc>
                  <a:txBody>
                    <a:bodyPr/>
                    <a:lstStyle/>
                    <a:p>
                      <a:r>
                        <a:rPr lang="en-US" dirty="0" smtClean="0"/>
                        <a:t>Construction of New ES</a:t>
                      </a:r>
                      <a:endParaRPr lang="en-US" dirty="0"/>
                    </a:p>
                  </a:txBody>
                  <a:tcPr/>
                </a:tc>
                <a:tc>
                  <a:txBody>
                    <a:bodyPr/>
                    <a:lstStyle/>
                    <a:p>
                      <a:endParaRPr lang="en-US"/>
                    </a:p>
                  </a:txBody>
                  <a:tcPr/>
                </a:tc>
                <a:tc>
                  <a:txBody>
                    <a:bodyPr/>
                    <a:lstStyle/>
                    <a:p>
                      <a:pPr algn="r"/>
                      <a:r>
                        <a:rPr lang="en-US" dirty="0" smtClean="0"/>
                        <a:t>$0</a:t>
                      </a:r>
                      <a:endParaRPr lang="en-US" dirty="0"/>
                    </a:p>
                  </a:txBody>
                  <a:tcPr/>
                </a:tc>
                <a:tc>
                  <a:txBody>
                    <a:bodyPr/>
                    <a:lstStyle/>
                    <a:p>
                      <a:pPr algn="r"/>
                      <a:r>
                        <a:rPr lang="en-US" dirty="0" smtClean="0"/>
                        <a:t>$21,568,085</a:t>
                      </a:r>
                      <a:endParaRPr lang="en-US" dirty="0"/>
                    </a:p>
                  </a:txBody>
                  <a:tcPr/>
                </a:tc>
                <a:extLst>
                  <a:ext uri="{0D108BD9-81ED-4DB2-BD59-A6C34878D82A}">
                    <a16:rowId xmlns:a16="http://schemas.microsoft.com/office/drawing/2014/main" xmlns="" val="10004"/>
                  </a:ext>
                </a:extLst>
              </a:tr>
              <a:tr h="632712">
                <a:tc>
                  <a:txBody>
                    <a:bodyPr/>
                    <a:lstStyle/>
                    <a:p>
                      <a:r>
                        <a:rPr lang="en-US" dirty="0" smtClean="0"/>
                        <a:t>2015 IBC Tornado Shelter Requirements</a:t>
                      </a:r>
                      <a:endParaRPr lang="en-US" dirty="0"/>
                    </a:p>
                  </a:txBody>
                  <a:tcPr/>
                </a:tc>
                <a:tc>
                  <a:txBody>
                    <a:bodyPr/>
                    <a:lstStyle/>
                    <a:p>
                      <a:endParaRPr lang="en-US"/>
                    </a:p>
                  </a:txBody>
                  <a:tcPr/>
                </a:tc>
                <a:tc>
                  <a:txBody>
                    <a:bodyPr/>
                    <a:lstStyle/>
                    <a:p>
                      <a:pPr algn="r"/>
                      <a:r>
                        <a:rPr lang="en-US" dirty="0" smtClean="0"/>
                        <a:t>$1,024,050</a:t>
                      </a:r>
                      <a:endParaRPr lang="en-US" dirty="0"/>
                    </a:p>
                  </a:txBody>
                  <a:tcPr/>
                </a:tc>
                <a:tc>
                  <a:txBody>
                    <a:bodyPr/>
                    <a:lstStyle/>
                    <a:p>
                      <a:pPr algn="r"/>
                      <a:r>
                        <a:rPr lang="en-US" dirty="0" smtClean="0"/>
                        <a:t>$1,024,050</a:t>
                      </a:r>
                      <a:endParaRPr lang="en-US" dirty="0"/>
                    </a:p>
                  </a:txBody>
                  <a:tcPr/>
                </a:tc>
                <a:extLst>
                  <a:ext uri="{0D108BD9-81ED-4DB2-BD59-A6C34878D82A}">
                    <a16:rowId xmlns:a16="http://schemas.microsoft.com/office/drawing/2014/main" xmlns="" val="10005"/>
                  </a:ext>
                </a:extLst>
              </a:tr>
              <a:tr h="361550">
                <a:tc>
                  <a:txBody>
                    <a:bodyPr/>
                    <a:lstStyle/>
                    <a:p>
                      <a:r>
                        <a:rPr lang="en-US" dirty="0" smtClean="0"/>
                        <a:t>Temporary Portables</a:t>
                      </a:r>
                      <a:endParaRPr lang="en-US" dirty="0"/>
                    </a:p>
                  </a:txBody>
                  <a:tcPr/>
                </a:tc>
                <a:tc>
                  <a:txBody>
                    <a:bodyPr/>
                    <a:lstStyle/>
                    <a:p>
                      <a:endParaRPr lang="en-US"/>
                    </a:p>
                  </a:txBody>
                  <a:tcPr/>
                </a:tc>
                <a:tc>
                  <a:txBody>
                    <a:bodyPr/>
                    <a:lstStyle/>
                    <a:p>
                      <a:pPr algn="r"/>
                      <a:r>
                        <a:rPr lang="en-US" dirty="0" smtClean="0"/>
                        <a:t>$480,000</a:t>
                      </a:r>
                      <a:endParaRPr lang="en-US" dirty="0"/>
                    </a:p>
                  </a:txBody>
                  <a:tcPr/>
                </a:tc>
                <a:tc>
                  <a:txBody>
                    <a:bodyPr/>
                    <a:lstStyle/>
                    <a:p>
                      <a:pPr algn="r"/>
                      <a:r>
                        <a:rPr lang="en-US" dirty="0" smtClean="0"/>
                        <a:t>$0</a:t>
                      </a:r>
                      <a:endParaRPr lang="en-US" dirty="0"/>
                    </a:p>
                  </a:txBody>
                  <a:tcPr/>
                </a:tc>
                <a:extLst>
                  <a:ext uri="{0D108BD9-81ED-4DB2-BD59-A6C34878D82A}">
                    <a16:rowId xmlns:a16="http://schemas.microsoft.com/office/drawing/2014/main" xmlns="" val="10006"/>
                  </a:ext>
                </a:extLst>
              </a:tr>
              <a:tr h="361550">
                <a:tc>
                  <a:txBody>
                    <a:bodyPr/>
                    <a:lstStyle/>
                    <a:p>
                      <a:r>
                        <a:rPr lang="en-US" dirty="0" smtClean="0"/>
                        <a:t>New Parking Lots – 128 Spaces</a:t>
                      </a:r>
                      <a:endParaRPr lang="en-US" dirty="0"/>
                    </a:p>
                  </a:txBody>
                  <a:tcPr/>
                </a:tc>
                <a:tc>
                  <a:txBody>
                    <a:bodyPr/>
                    <a:lstStyle/>
                    <a:p>
                      <a:endParaRPr lang="en-US" dirty="0"/>
                    </a:p>
                  </a:txBody>
                  <a:tcPr/>
                </a:tc>
                <a:tc>
                  <a:txBody>
                    <a:bodyPr/>
                    <a:lstStyle/>
                    <a:p>
                      <a:pPr algn="r"/>
                      <a:r>
                        <a:rPr lang="en-US" dirty="0" smtClean="0"/>
                        <a:t>$640,000</a:t>
                      </a:r>
                      <a:endParaRPr lang="en-US" dirty="0"/>
                    </a:p>
                  </a:txBody>
                  <a:tcPr/>
                </a:tc>
                <a:tc>
                  <a:txBody>
                    <a:bodyPr/>
                    <a:lstStyle/>
                    <a:p>
                      <a:pPr algn="r"/>
                      <a:endParaRPr lang="en-US" dirty="0" smtClean="0"/>
                    </a:p>
                  </a:txBody>
                  <a:tcPr/>
                </a:tc>
                <a:extLst>
                  <a:ext uri="{0D108BD9-81ED-4DB2-BD59-A6C34878D82A}">
                    <a16:rowId xmlns:a16="http://schemas.microsoft.com/office/drawing/2014/main" xmlns="" val="10007"/>
                  </a:ext>
                </a:extLst>
              </a:tr>
              <a:tr h="632712">
                <a:tc>
                  <a:txBody>
                    <a:bodyPr/>
                    <a:lstStyle/>
                    <a:p>
                      <a:r>
                        <a:rPr lang="en-US" dirty="0" smtClean="0"/>
                        <a:t>Cost of Dobbs ES Temporary Parking</a:t>
                      </a:r>
                      <a:endParaRPr lang="en-US" dirty="0"/>
                    </a:p>
                  </a:txBody>
                  <a:tcPr/>
                </a:tc>
                <a:tc>
                  <a:txBody>
                    <a:bodyPr/>
                    <a:lstStyle/>
                    <a:p>
                      <a:endParaRPr lang="en-US" dirty="0"/>
                    </a:p>
                  </a:txBody>
                  <a:tcPr/>
                </a:tc>
                <a:tc>
                  <a:txBody>
                    <a:bodyPr/>
                    <a:lstStyle/>
                    <a:p>
                      <a:pPr algn="r"/>
                      <a:r>
                        <a:rPr lang="en-US" dirty="0" smtClean="0"/>
                        <a:t>$0</a:t>
                      </a:r>
                      <a:endParaRPr lang="en-US" dirty="0"/>
                    </a:p>
                  </a:txBody>
                  <a:tcPr/>
                </a:tc>
                <a:tc>
                  <a:txBody>
                    <a:bodyPr/>
                    <a:lstStyle/>
                    <a:p>
                      <a:pPr algn="r"/>
                      <a:r>
                        <a:rPr lang="en-US" dirty="0" smtClean="0"/>
                        <a:t>$525,000</a:t>
                      </a:r>
                    </a:p>
                  </a:txBody>
                  <a:tcPr/>
                </a:tc>
                <a:extLst>
                  <a:ext uri="{0D108BD9-81ED-4DB2-BD59-A6C34878D82A}">
                    <a16:rowId xmlns:a16="http://schemas.microsoft.com/office/drawing/2014/main" xmlns="" val="10008"/>
                  </a:ext>
                </a:extLst>
              </a:tr>
            </a:tbl>
          </a:graphicData>
        </a:graphic>
      </p:graphicFrame>
      <p:sp>
        <p:nvSpPr>
          <p:cNvPr id="9" name="TextBox 8"/>
          <p:cNvSpPr txBox="1"/>
          <p:nvPr/>
        </p:nvSpPr>
        <p:spPr>
          <a:xfrm rot="16200000">
            <a:off x="2862220" y="3703196"/>
            <a:ext cx="3316216" cy="923330"/>
          </a:xfrm>
          <a:prstGeom prst="rect">
            <a:avLst/>
          </a:prstGeom>
          <a:noFill/>
        </p:spPr>
        <p:txBody>
          <a:bodyPr wrap="square" rtlCol="0">
            <a:spAutoFit/>
          </a:bodyPr>
          <a:lstStyle/>
          <a:p>
            <a:pPr algn="ctr"/>
            <a:r>
              <a:rPr lang="en-US" dirty="0" smtClean="0"/>
              <a:t>Estimated </a:t>
            </a:r>
            <a:r>
              <a:rPr lang="en-US" i="1" dirty="0" smtClean="0"/>
              <a:t>(Does not include </a:t>
            </a:r>
            <a:br>
              <a:rPr lang="en-US" i="1" dirty="0" smtClean="0"/>
            </a:br>
            <a:r>
              <a:rPr lang="en-US" i="1" dirty="0" smtClean="0"/>
              <a:t>2015 IBC Tornado Shelter Requirements)</a:t>
            </a:r>
            <a:endParaRPr lang="en-US" i="1" dirty="0"/>
          </a:p>
        </p:txBody>
      </p:sp>
      <p:sp>
        <p:nvSpPr>
          <p:cNvPr id="10" name="TextBox 9"/>
          <p:cNvSpPr txBox="1"/>
          <p:nvPr/>
        </p:nvSpPr>
        <p:spPr>
          <a:xfrm>
            <a:off x="4019335" y="6151125"/>
            <a:ext cx="1353256" cy="369332"/>
          </a:xfrm>
          <a:prstGeom prst="rect">
            <a:avLst/>
          </a:prstGeom>
          <a:noFill/>
        </p:spPr>
        <p:txBody>
          <a:bodyPr wrap="none" rtlCol="0">
            <a:spAutoFit/>
          </a:bodyPr>
          <a:lstStyle/>
          <a:p>
            <a:r>
              <a:rPr lang="en-US" smtClean="0"/>
              <a:t>$18,486,960</a:t>
            </a:r>
            <a:endParaRPr lang="en-US"/>
          </a:p>
        </p:txBody>
      </p:sp>
      <p:sp>
        <p:nvSpPr>
          <p:cNvPr id="11" name="TextBox 10"/>
          <p:cNvSpPr txBox="1"/>
          <p:nvPr/>
        </p:nvSpPr>
        <p:spPr>
          <a:xfrm>
            <a:off x="5771935" y="6363654"/>
            <a:ext cx="1353256" cy="369332"/>
          </a:xfrm>
          <a:prstGeom prst="rect">
            <a:avLst/>
          </a:prstGeom>
          <a:noFill/>
        </p:spPr>
        <p:txBody>
          <a:bodyPr wrap="none" rtlCol="0">
            <a:spAutoFit/>
          </a:bodyPr>
          <a:lstStyle/>
          <a:p>
            <a:r>
              <a:rPr lang="en-US" dirty="0" smtClean="0"/>
              <a:t>$21,058,300</a:t>
            </a:r>
            <a:endParaRPr lang="en-US" dirty="0"/>
          </a:p>
        </p:txBody>
      </p:sp>
      <p:sp>
        <p:nvSpPr>
          <p:cNvPr id="12" name="TextBox 11"/>
          <p:cNvSpPr txBox="1"/>
          <p:nvPr/>
        </p:nvSpPr>
        <p:spPr>
          <a:xfrm>
            <a:off x="9515914" y="6397228"/>
            <a:ext cx="1353256" cy="369332"/>
          </a:xfrm>
          <a:prstGeom prst="rect">
            <a:avLst/>
          </a:prstGeom>
          <a:noFill/>
        </p:spPr>
        <p:txBody>
          <a:bodyPr wrap="none" rtlCol="0">
            <a:spAutoFit/>
          </a:bodyPr>
          <a:lstStyle/>
          <a:p>
            <a:r>
              <a:rPr lang="en-US" dirty="0" smtClean="0"/>
              <a:t>$23,367,135</a:t>
            </a:r>
            <a:endParaRPr lang="en-US" dirty="0"/>
          </a:p>
        </p:txBody>
      </p:sp>
      <p:sp>
        <p:nvSpPr>
          <p:cNvPr id="13" name="TextBox 12"/>
          <p:cNvSpPr txBox="1"/>
          <p:nvPr/>
        </p:nvSpPr>
        <p:spPr>
          <a:xfrm>
            <a:off x="10829842" y="6389380"/>
            <a:ext cx="1306768" cy="369332"/>
          </a:xfrm>
          <a:prstGeom prst="rect">
            <a:avLst/>
          </a:prstGeom>
          <a:noFill/>
        </p:spPr>
        <p:txBody>
          <a:bodyPr wrap="none" rtlCol="0">
            <a:spAutoFit/>
          </a:bodyPr>
          <a:lstStyle/>
          <a:p>
            <a:r>
              <a:rPr lang="en-US" dirty="0" smtClean="0">
                <a:solidFill>
                  <a:srgbClr val="FF0000"/>
                </a:solidFill>
              </a:rPr>
              <a:t>-$2,308,835</a:t>
            </a:r>
            <a:endParaRPr lang="en-US" dirty="0">
              <a:solidFill>
                <a:srgbClr val="FF0000"/>
              </a:solidFill>
            </a:endParaRPr>
          </a:p>
        </p:txBody>
      </p:sp>
      <p:sp>
        <p:nvSpPr>
          <p:cNvPr id="14" name="TextBox 13"/>
          <p:cNvSpPr txBox="1"/>
          <p:nvPr/>
        </p:nvSpPr>
        <p:spPr>
          <a:xfrm>
            <a:off x="348359" y="6162792"/>
            <a:ext cx="3710304" cy="338554"/>
          </a:xfrm>
          <a:prstGeom prst="rect">
            <a:avLst/>
          </a:prstGeom>
          <a:noFill/>
        </p:spPr>
        <p:txBody>
          <a:bodyPr wrap="square" rtlCol="0">
            <a:spAutoFit/>
          </a:bodyPr>
          <a:lstStyle/>
          <a:p>
            <a:r>
              <a:rPr lang="en-US" sz="1600" i="1" dirty="0" smtClean="0"/>
              <a:t>*includes demolition in remodel of RES</a:t>
            </a:r>
            <a:endParaRPr lang="en-US" sz="1600" i="1" dirty="0"/>
          </a:p>
        </p:txBody>
      </p:sp>
      <p:sp>
        <p:nvSpPr>
          <p:cNvPr id="15" name="TextBox 14"/>
          <p:cNvSpPr txBox="1"/>
          <p:nvPr/>
        </p:nvSpPr>
        <p:spPr>
          <a:xfrm>
            <a:off x="348359" y="6412617"/>
            <a:ext cx="3710304" cy="338554"/>
          </a:xfrm>
          <a:prstGeom prst="rect">
            <a:avLst/>
          </a:prstGeom>
          <a:noFill/>
        </p:spPr>
        <p:txBody>
          <a:bodyPr wrap="square" rtlCol="0">
            <a:spAutoFit/>
          </a:bodyPr>
          <a:lstStyle/>
          <a:p>
            <a:r>
              <a:rPr lang="en-US" sz="1600" i="1" dirty="0" smtClean="0"/>
              <a:t>Note: architect fees not included</a:t>
            </a:r>
            <a:endParaRPr lang="en-US" sz="1600" i="1" dirty="0"/>
          </a:p>
        </p:txBody>
      </p:sp>
    </p:spTree>
    <p:extLst>
      <p:ext uri="{BB962C8B-B14F-4D97-AF65-F5344CB8AC3E}">
        <p14:creationId xmlns:p14="http://schemas.microsoft.com/office/powerpoint/2010/main" val="1253559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224016" y="2720979"/>
            <a:ext cx="5518890" cy="387567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lumMod val="20000"/>
                  <a:lumOff val="80000"/>
                </a:schemeClr>
              </a:solidFill>
            </a:endParaRPr>
          </a:p>
        </p:txBody>
      </p:sp>
      <p:sp>
        <p:nvSpPr>
          <p:cNvPr id="13" name="Rectangle 12"/>
          <p:cNvSpPr/>
          <p:nvPr/>
        </p:nvSpPr>
        <p:spPr>
          <a:xfrm>
            <a:off x="475488" y="2720979"/>
            <a:ext cx="5409163" cy="387567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lumMod val="20000"/>
                  <a:lumOff val="80000"/>
                </a:schemeClr>
              </a:solidFill>
            </a:endParaRPr>
          </a:p>
        </p:txBody>
      </p:sp>
      <p:sp>
        <p:nvSpPr>
          <p:cNvPr id="4" name="Rectangle 3"/>
          <p:cNvSpPr/>
          <p:nvPr/>
        </p:nvSpPr>
        <p:spPr>
          <a:xfrm>
            <a:off x="0" y="1794705"/>
            <a:ext cx="12192000" cy="702033"/>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p:nvPr>
        </p:nvSpPr>
        <p:spPr>
          <a:xfrm>
            <a:off x="114818" y="2295545"/>
            <a:ext cx="11967453" cy="530352"/>
          </a:xfrm>
        </p:spPr>
        <p:txBody>
          <a:bodyPr>
            <a:normAutofit fontScale="90000"/>
          </a:bodyPr>
          <a:lstStyle/>
          <a:p>
            <a:pPr algn="ctr"/>
            <a:r>
              <a:rPr lang="en-US" sz="6700" b="1" dirty="0" smtClean="0">
                <a:solidFill>
                  <a:srgbClr val="002060"/>
                </a:solidFill>
              </a:rPr>
              <a:t>Benefit of Renovation vs Rebuild</a:t>
            </a:r>
            <a:r>
              <a:rPr lang="en-US" dirty="0" smtClean="0"/>
              <a:t/>
            </a:r>
            <a:br>
              <a:rPr lang="en-US" dirty="0" smtClean="0"/>
            </a:br>
            <a:r>
              <a:rPr lang="en-US" dirty="0"/>
              <a:t/>
            </a:r>
            <a:br>
              <a:rPr lang="en-US" dirty="0"/>
            </a:b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094" y="1502121"/>
            <a:ext cx="2149812" cy="1287200"/>
          </a:xfrm>
          <a:prstGeom prst="rect">
            <a:avLst/>
          </a:prstGeom>
        </p:spPr>
      </p:pic>
      <p:sp>
        <p:nvSpPr>
          <p:cNvPr id="3" name="TextBox 2"/>
          <p:cNvSpPr txBox="1"/>
          <p:nvPr/>
        </p:nvSpPr>
        <p:spPr>
          <a:xfrm>
            <a:off x="649224" y="3488106"/>
            <a:ext cx="5084064" cy="3108543"/>
          </a:xfrm>
          <a:prstGeom prst="rect">
            <a:avLst/>
          </a:prstGeom>
          <a:noFill/>
        </p:spPr>
        <p:txBody>
          <a:bodyPr wrap="square" rtlCol="0">
            <a:spAutoFit/>
          </a:bodyPr>
          <a:lstStyle/>
          <a:p>
            <a:pPr marL="457200" indent="-457200">
              <a:buFont typeface="Arial" charset="0"/>
              <a:buChar char="•"/>
            </a:pPr>
            <a:r>
              <a:rPr lang="en-US" sz="2800" dirty="0" smtClean="0"/>
              <a:t>Facility Renovation – life of 20-25 years</a:t>
            </a:r>
          </a:p>
          <a:p>
            <a:pPr marL="457200" indent="-457200">
              <a:buFont typeface="Arial" charset="0"/>
              <a:buChar char="•"/>
            </a:pPr>
            <a:r>
              <a:rPr lang="en-US" sz="2800" dirty="0"/>
              <a:t>18 Month Scheduled Project – 3 Semesters</a:t>
            </a:r>
          </a:p>
          <a:p>
            <a:pPr marL="457200" indent="-457200">
              <a:buFont typeface="Arial" charset="0"/>
              <a:buChar char="•"/>
            </a:pPr>
            <a:r>
              <a:rPr lang="en-US" sz="2800" dirty="0" smtClean="0"/>
              <a:t>Foundation, plumbing, electrical, structural, exterior – unknown costs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4240" y="5862413"/>
            <a:ext cx="961675" cy="799633"/>
          </a:xfrm>
          <a:prstGeom prst="rect">
            <a:avLst/>
          </a:prstGeom>
        </p:spPr>
      </p:pic>
      <p:sp>
        <p:nvSpPr>
          <p:cNvPr id="8" name="TextBox 7"/>
          <p:cNvSpPr txBox="1"/>
          <p:nvPr/>
        </p:nvSpPr>
        <p:spPr>
          <a:xfrm>
            <a:off x="6324600" y="3506394"/>
            <a:ext cx="5260848" cy="3108543"/>
          </a:xfrm>
          <a:prstGeom prst="rect">
            <a:avLst/>
          </a:prstGeom>
          <a:noFill/>
        </p:spPr>
        <p:txBody>
          <a:bodyPr wrap="square" rtlCol="0">
            <a:spAutoFit/>
          </a:bodyPr>
          <a:lstStyle/>
          <a:p>
            <a:pPr marL="457200" indent="-457200">
              <a:buFont typeface="Arial" charset="0"/>
              <a:buChar char="•"/>
            </a:pPr>
            <a:r>
              <a:rPr lang="en-US" sz="2800" dirty="0" smtClean="0"/>
              <a:t>New Facility – Life of 50+ Years</a:t>
            </a:r>
          </a:p>
          <a:p>
            <a:pPr marL="457200" indent="-457200">
              <a:buFont typeface="Arial" charset="0"/>
              <a:buChar char="•"/>
            </a:pPr>
            <a:r>
              <a:rPr lang="en-US" sz="2800" dirty="0" smtClean="0"/>
              <a:t>14 Month Scheduled Project – 2 Semesters</a:t>
            </a:r>
          </a:p>
          <a:p>
            <a:pPr marL="457200" indent="-457200">
              <a:buFont typeface="Arial" charset="0"/>
              <a:buChar char="•"/>
            </a:pPr>
            <a:r>
              <a:rPr lang="en-US" sz="2800" dirty="0" smtClean="0"/>
              <a:t>Building/Operational Efficiencies</a:t>
            </a:r>
          </a:p>
          <a:p>
            <a:pPr marL="457200" indent="-457200">
              <a:buFont typeface="Arial" charset="0"/>
              <a:buChar char="•"/>
            </a:pPr>
            <a:r>
              <a:rPr lang="en-US" sz="2800" dirty="0" smtClean="0"/>
              <a:t>Improved Site Stacking and Parking</a:t>
            </a:r>
            <a:endParaRPr lang="en-US" sz="2800" dirty="0"/>
          </a:p>
        </p:txBody>
      </p:sp>
      <p:sp>
        <p:nvSpPr>
          <p:cNvPr id="10" name="Rectangle 9"/>
          <p:cNvSpPr/>
          <p:nvPr/>
        </p:nvSpPr>
        <p:spPr>
          <a:xfrm>
            <a:off x="1376293" y="2570531"/>
            <a:ext cx="8713989" cy="1107996"/>
          </a:xfrm>
          <a:prstGeom prst="rect">
            <a:avLst/>
          </a:prstGeom>
        </p:spPr>
        <p:txBody>
          <a:bodyPr wrap="none">
            <a:spAutoFit/>
          </a:bodyPr>
          <a:lstStyle/>
          <a:p>
            <a:r>
              <a:rPr lang="en-US" sz="5500" b="1" dirty="0" smtClean="0">
                <a:solidFill>
                  <a:srgbClr val="ED9526"/>
                </a:solidFill>
              </a:rPr>
              <a:t>Renovation 	   </a:t>
            </a:r>
            <a:r>
              <a:rPr lang="en-US" sz="6600" b="1" dirty="0" smtClean="0">
                <a:solidFill>
                  <a:srgbClr val="ED9526"/>
                </a:solidFill>
              </a:rPr>
              <a:t>VS</a:t>
            </a:r>
            <a:r>
              <a:rPr lang="en-US" sz="5500" b="1" dirty="0" smtClean="0">
                <a:solidFill>
                  <a:srgbClr val="ED9526"/>
                </a:solidFill>
              </a:rPr>
              <a:t> 	     Rebuild</a:t>
            </a:r>
            <a:endParaRPr lang="en-US" sz="5500" dirty="0">
              <a:solidFill>
                <a:srgbClr val="ED9526"/>
              </a:solidFill>
            </a:endParaRPr>
          </a:p>
        </p:txBody>
      </p:sp>
    </p:spTree>
    <p:extLst>
      <p:ext uri="{BB962C8B-B14F-4D97-AF65-F5344CB8AC3E}">
        <p14:creationId xmlns:p14="http://schemas.microsoft.com/office/powerpoint/2010/main" val="51864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071701"/>
            <a:ext cx="12192000" cy="702033"/>
          </a:xfrm>
          <a:prstGeom prst="rect">
            <a:avLst/>
          </a:prstGeom>
          <a:solidFill>
            <a:schemeClr val="accent5">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4240" y="5862413"/>
            <a:ext cx="961675" cy="799633"/>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5427" r="23175"/>
          <a:stretch/>
        </p:blipFill>
        <p:spPr>
          <a:xfrm rot="5400000">
            <a:off x="3148261" y="734764"/>
            <a:ext cx="5865657" cy="6184167"/>
          </a:xfrm>
          <a:prstGeom prst="rect">
            <a:avLst/>
          </a:prstGeom>
        </p:spPr>
      </p:pic>
      <p:sp>
        <p:nvSpPr>
          <p:cNvPr id="4" name="Title 1"/>
          <p:cNvSpPr>
            <a:spLocks noGrp="1"/>
          </p:cNvSpPr>
          <p:nvPr>
            <p:ph type="ctrTitle"/>
          </p:nvPr>
        </p:nvSpPr>
        <p:spPr>
          <a:xfrm>
            <a:off x="58462" y="1951416"/>
            <a:ext cx="11967453" cy="530352"/>
          </a:xfrm>
        </p:spPr>
        <p:txBody>
          <a:bodyPr>
            <a:normAutofit fontScale="90000"/>
          </a:bodyPr>
          <a:lstStyle/>
          <a:p>
            <a:r>
              <a:rPr lang="en-US" sz="6600" b="1" dirty="0">
                <a:solidFill>
                  <a:srgbClr val="002060"/>
                </a:solidFill>
              </a:rPr>
              <a:t>RES Renovation While </a:t>
            </a:r>
            <a:r>
              <a:rPr lang="en-US" sz="6600" b="1" dirty="0" smtClean="0">
                <a:solidFill>
                  <a:srgbClr val="002060"/>
                </a:solidFill>
              </a:rPr>
              <a:t>Occupied</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198667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385</Words>
  <Application>Microsoft Macintosh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Virginia Reinhardt Elementary Exploratory Options Renovation vs Rebuild  </vt:lpstr>
      <vt:lpstr>Bond Election Order  </vt:lpstr>
      <vt:lpstr>Construction Budget  </vt:lpstr>
      <vt:lpstr>Benefit of Renovation vs Rebuild  </vt:lpstr>
      <vt:lpstr>RES Renovation While Occupied  </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Suniga</dc:creator>
  <cp:lastModifiedBy>Steven Offield</cp:lastModifiedBy>
  <cp:revision>42</cp:revision>
  <cp:lastPrinted>2017-09-22T20:33:26Z</cp:lastPrinted>
  <dcterms:created xsi:type="dcterms:W3CDTF">2017-09-21T14:25:24Z</dcterms:created>
  <dcterms:modified xsi:type="dcterms:W3CDTF">2017-11-09T18:50:02Z</dcterms:modified>
</cp:coreProperties>
</file>